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63" r:id="rId6"/>
    <p:sldId id="259" r:id="rId7"/>
    <p:sldId id="261" r:id="rId8"/>
    <p:sldId id="262" r:id="rId9"/>
    <p:sldId id="264" r:id="rId10"/>
    <p:sldId id="266" r:id="rId11"/>
    <p:sldId id="267" r:id="rId12"/>
    <p:sldId id="268" r:id="rId13"/>
    <p:sldId id="265" r:id="rId14"/>
    <p:sldId id="269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AD0A-EAD8-4AB7-9752-95607C3A5776}" type="datetimeFigureOut">
              <a:rPr lang="hr-HR" smtClean="0"/>
              <a:t>29.10.2015.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7ACB-87C6-41F4-889B-DB845255FB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AD0A-EAD8-4AB7-9752-95607C3A5776}" type="datetimeFigureOut">
              <a:rPr lang="hr-HR" smtClean="0"/>
              <a:t>29.10.2015.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7ACB-87C6-41F4-889B-DB845255FB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AD0A-EAD8-4AB7-9752-95607C3A5776}" type="datetimeFigureOut">
              <a:rPr lang="hr-HR" smtClean="0"/>
              <a:t>29.10.2015.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7ACB-87C6-41F4-889B-DB845255FB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AD0A-EAD8-4AB7-9752-95607C3A5776}" type="datetimeFigureOut">
              <a:rPr lang="hr-HR" smtClean="0"/>
              <a:t>29.10.2015.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7ACB-87C6-41F4-889B-DB845255FB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AD0A-EAD8-4AB7-9752-95607C3A5776}" type="datetimeFigureOut">
              <a:rPr lang="hr-HR" smtClean="0"/>
              <a:t>29.10.2015.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7ACB-87C6-41F4-889B-DB845255FB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AD0A-EAD8-4AB7-9752-95607C3A5776}" type="datetimeFigureOut">
              <a:rPr lang="hr-HR" smtClean="0"/>
              <a:t>29.10.2015.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7ACB-87C6-41F4-889B-DB845255FB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AD0A-EAD8-4AB7-9752-95607C3A5776}" type="datetimeFigureOut">
              <a:rPr lang="hr-HR" smtClean="0"/>
              <a:t>29.10.2015.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7ACB-87C6-41F4-889B-DB845255FB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AD0A-EAD8-4AB7-9752-95607C3A5776}" type="datetimeFigureOut">
              <a:rPr lang="hr-HR" smtClean="0"/>
              <a:t>29.10.2015.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7ACB-87C6-41F4-889B-DB845255FB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AD0A-EAD8-4AB7-9752-95607C3A5776}" type="datetimeFigureOut">
              <a:rPr lang="hr-HR" smtClean="0"/>
              <a:t>29.10.2015.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7ACB-87C6-41F4-889B-DB845255FB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AD0A-EAD8-4AB7-9752-95607C3A5776}" type="datetimeFigureOut">
              <a:rPr lang="hr-HR" smtClean="0"/>
              <a:t>29.10.2015.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7ACB-87C6-41F4-889B-DB845255FB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AD0A-EAD8-4AB7-9752-95607C3A5776}" type="datetimeFigureOut">
              <a:rPr lang="hr-HR" smtClean="0"/>
              <a:t>29.10.2015.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7ACB-87C6-41F4-889B-DB845255FB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DAD0A-EAD8-4AB7-9752-95607C3A5776}" type="datetimeFigureOut">
              <a:rPr lang="hr-HR" smtClean="0"/>
              <a:t>29.10.2015.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D7ACB-87C6-41F4-889B-DB845255FB8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inet.com/isi/journals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lancet.com/authorinfo" TargetMode="External"/><Relationship Id="rId2" Type="http://schemas.openxmlformats.org/officeDocument/2006/relationships/hyperlink" Target="http://bmj.com/advice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annals.org/shared/author_info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026"/>
          <p:cNvSpPr txBox="1">
            <a:spLocks noChangeArrowheads="1"/>
          </p:cNvSpPr>
          <p:nvPr/>
        </p:nvSpPr>
        <p:spPr bwMode="auto">
          <a:xfrm>
            <a:off x="468313" y="771589"/>
            <a:ext cx="8280151" cy="52629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hr-HR" sz="4400" dirty="0">
                <a:latin typeface="Calibri" pitchFamily="34" charset="0"/>
              </a:rPr>
              <a:t>Znanstveno </a:t>
            </a:r>
            <a:r>
              <a:rPr lang="hr-HR" sz="4400" dirty="0" smtClean="0">
                <a:latin typeface="Calibri" pitchFamily="34" charset="0"/>
              </a:rPr>
              <a:t>izvješće (</a:t>
            </a:r>
            <a:r>
              <a:rPr lang="hr-HR" sz="4400" dirty="0">
                <a:latin typeface="Calibri" pitchFamily="34" charset="0"/>
              </a:rPr>
              <a:t>članak, rad</a:t>
            </a:r>
            <a:r>
              <a:rPr lang="hr-HR" sz="4400" dirty="0" smtClean="0">
                <a:latin typeface="Calibri" pitchFamily="34" charset="0"/>
              </a:rPr>
              <a:t>) je:</a:t>
            </a:r>
          </a:p>
          <a:p>
            <a:pPr>
              <a:defRPr/>
            </a:pPr>
            <a:endParaRPr lang="hr-HR" sz="4400" dirty="0">
              <a:latin typeface="Calibri" pitchFamily="34" charset="0"/>
            </a:endParaRPr>
          </a:p>
          <a:p>
            <a:pPr>
              <a:defRPr/>
            </a:pPr>
            <a:r>
              <a:rPr lang="hr-HR" sz="4400" dirty="0">
                <a:latin typeface="Calibri" pitchFamily="34" charset="0"/>
              </a:rPr>
              <a:t> </a:t>
            </a:r>
            <a:r>
              <a:rPr lang="hr-HR" sz="4000" dirty="0" smtClean="0">
                <a:latin typeface="Calibri" pitchFamily="34" charset="0"/>
              </a:rPr>
              <a:t>1</a:t>
            </a:r>
            <a:r>
              <a:rPr lang="hr-HR" sz="4000" dirty="0">
                <a:latin typeface="Calibri" pitchFamily="34" charset="0"/>
              </a:rPr>
              <a:t>. </a:t>
            </a:r>
            <a:r>
              <a:rPr lang="hr-HR" sz="4000" dirty="0" smtClean="0">
                <a:latin typeface="Calibri" pitchFamily="34" charset="0"/>
              </a:rPr>
              <a:t>novo </a:t>
            </a:r>
            <a:r>
              <a:rPr lang="hr-HR" sz="4000" dirty="0">
                <a:latin typeface="Calibri" pitchFamily="34" charset="0"/>
              </a:rPr>
              <a:t>znanje/informacija, prvi </a:t>
            </a:r>
            <a:r>
              <a:rPr lang="hr-HR" sz="4000" dirty="0" smtClean="0">
                <a:latin typeface="Calibri" pitchFamily="34" charset="0"/>
              </a:rPr>
              <a:t>put;</a:t>
            </a:r>
          </a:p>
          <a:p>
            <a:pPr algn="ctr">
              <a:defRPr/>
            </a:pPr>
            <a:r>
              <a:rPr lang="hr-HR" sz="4000" dirty="0" smtClean="0">
                <a:latin typeface="Calibri" pitchFamily="34" charset="0"/>
              </a:rPr>
              <a:t>i</a:t>
            </a:r>
            <a:endParaRPr lang="hr-HR" sz="4000" dirty="0">
              <a:latin typeface="Calibri" pitchFamily="34" charset="0"/>
            </a:endParaRPr>
          </a:p>
          <a:p>
            <a:pPr algn="l">
              <a:defRPr/>
            </a:pPr>
            <a:r>
              <a:rPr lang="hr-HR" sz="4000" dirty="0">
                <a:latin typeface="Calibri" pitchFamily="34" charset="0"/>
              </a:rPr>
              <a:t>2. </a:t>
            </a:r>
            <a:r>
              <a:rPr lang="hr-HR" sz="4000" dirty="0">
                <a:latin typeface="Calibri" pitchFamily="34" charset="0"/>
              </a:rPr>
              <a:t>d</a:t>
            </a:r>
            <a:r>
              <a:rPr lang="hr-HR" sz="4000" dirty="0" smtClean="0">
                <a:latin typeface="Calibri" pitchFamily="34" charset="0"/>
              </a:rPr>
              <a:t>okazi </a:t>
            </a:r>
            <a:r>
              <a:rPr lang="hr-HR" sz="4000" dirty="0">
                <a:latin typeface="Calibri" pitchFamily="34" charset="0"/>
              </a:rPr>
              <a:t>da je to stvarno </a:t>
            </a:r>
            <a:r>
              <a:rPr lang="hr-HR" sz="4000" dirty="0" smtClean="0">
                <a:latin typeface="Calibri" pitchFamily="34" charset="0"/>
              </a:rPr>
              <a:t>znanje.</a:t>
            </a:r>
          </a:p>
          <a:p>
            <a:pPr algn="l">
              <a:defRPr/>
            </a:pPr>
            <a:endParaRPr lang="hr-HR" sz="4000" dirty="0">
              <a:latin typeface="Calibri" pitchFamily="34" charset="0"/>
            </a:endParaRPr>
          </a:p>
          <a:p>
            <a:pPr algn="ctr">
              <a:defRPr/>
            </a:pPr>
            <a:r>
              <a:rPr lang="hr-HR" sz="4000" dirty="0" smtClean="0">
                <a:latin typeface="Calibri" pitchFamily="34" charset="0"/>
              </a:rPr>
              <a:t>Dolazi u ustroju </a:t>
            </a:r>
            <a:r>
              <a:rPr lang="hr-HR" sz="4000" dirty="0" err="1" smtClean="0">
                <a:latin typeface="Calibri" pitchFamily="34" charset="0"/>
              </a:rPr>
              <a:t>IMRaD</a:t>
            </a:r>
            <a:r>
              <a:rPr lang="hr-HR" sz="4000" dirty="0" smtClean="0">
                <a:latin typeface="Calibri" pitchFamily="34" charset="0"/>
              </a:rPr>
              <a:t>.</a:t>
            </a:r>
            <a:endParaRPr lang="hr-HR" sz="4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23528" y="196646"/>
            <a:ext cx="8820472" cy="6401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hr-HR" sz="3200" dirty="0">
                <a:solidFill>
                  <a:schemeClr val="accent2"/>
                </a:solidFill>
                <a:latin typeface="Arial" charset="0"/>
              </a:rPr>
              <a:t>Popratno pismo uz članak </a:t>
            </a:r>
            <a:r>
              <a:rPr lang="hr-HR" sz="3200" dirty="0" smtClean="0">
                <a:solidFill>
                  <a:schemeClr val="accent2"/>
                </a:solidFill>
                <a:latin typeface="Arial" charset="0"/>
              </a:rPr>
              <a:t>koji šaljete u časopis</a:t>
            </a:r>
            <a:r>
              <a:rPr lang="hr-HR" sz="3200" dirty="0">
                <a:solidFill>
                  <a:schemeClr val="accent2"/>
                </a:solidFill>
                <a:latin typeface="Arial" charset="0"/>
              </a:rPr>
              <a:t>:</a:t>
            </a:r>
          </a:p>
          <a:p>
            <a:pPr marL="457200" indent="-457200" algn="l">
              <a:spcBef>
                <a:spcPct val="50000"/>
              </a:spcBef>
              <a:buFontTx/>
              <a:buAutoNum type="arabicPeriod"/>
            </a:pPr>
            <a:r>
              <a:rPr lang="hr-HR" sz="2800" dirty="0">
                <a:latin typeface="Arial" charset="0"/>
              </a:rPr>
              <a:t>naslov članka i imena </a:t>
            </a:r>
            <a:r>
              <a:rPr lang="hr-HR" sz="2800" dirty="0" smtClean="0">
                <a:latin typeface="Arial" charset="0"/>
              </a:rPr>
              <a:t>autora;</a:t>
            </a:r>
            <a:endParaRPr lang="hr-HR" sz="2800" dirty="0">
              <a:latin typeface="Arial" charset="0"/>
            </a:endParaRPr>
          </a:p>
          <a:p>
            <a:pPr marL="457200" indent="-457200" algn="l">
              <a:spcBef>
                <a:spcPct val="50000"/>
              </a:spcBef>
              <a:buFontTx/>
              <a:buAutoNum type="arabicPeriod"/>
            </a:pPr>
            <a:r>
              <a:rPr lang="hr-HR" sz="2800" dirty="0">
                <a:latin typeface="Arial" charset="0"/>
              </a:rPr>
              <a:t>izjava da rezultati iz članaka nisu nigdje drugdje objavljeni (osim sažetka do 400 riječi) i da članak nije u postupku recenzije ili publiciranja u nekom drugom </a:t>
            </a:r>
            <a:r>
              <a:rPr lang="hr-HR" sz="2800" dirty="0" smtClean="0">
                <a:latin typeface="Arial" charset="0"/>
              </a:rPr>
              <a:t>časopisu;</a:t>
            </a:r>
            <a:endParaRPr lang="hr-HR" sz="2800" dirty="0">
              <a:latin typeface="Arial" charset="0"/>
            </a:endParaRPr>
          </a:p>
          <a:p>
            <a:pPr marL="457200" indent="-457200" algn="l">
              <a:spcBef>
                <a:spcPct val="50000"/>
              </a:spcBef>
              <a:buFontTx/>
              <a:buAutoNum type="arabicPeriod"/>
            </a:pPr>
            <a:r>
              <a:rPr lang="hr-HR" sz="2800" dirty="0">
                <a:latin typeface="Arial" charset="0"/>
              </a:rPr>
              <a:t>razlozi zbog kojih smatrate da bi članak bio zanimljiv čitateljima </a:t>
            </a:r>
            <a:r>
              <a:rPr lang="hr-HR" sz="2800" dirty="0" smtClean="0">
                <a:latin typeface="Arial" charset="0"/>
              </a:rPr>
              <a:t>časopisa.</a:t>
            </a:r>
            <a:endParaRPr lang="hr-HR" sz="2800" dirty="0">
              <a:latin typeface="Arial" charset="0"/>
            </a:endParaRPr>
          </a:p>
          <a:p>
            <a:pPr marL="457200" indent="-457200" algn="l">
              <a:spcBef>
                <a:spcPct val="50000"/>
              </a:spcBef>
              <a:buFontTx/>
              <a:buAutoNum type="arabicPeriod"/>
            </a:pPr>
            <a:r>
              <a:rPr lang="hr-HR" sz="2800" dirty="0" smtClean="0">
                <a:latin typeface="Arial" charset="0"/>
              </a:rPr>
              <a:t>Opis </a:t>
            </a:r>
            <a:r>
              <a:rPr lang="hr-HR" sz="2800" dirty="0">
                <a:latin typeface="Arial" charset="0"/>
              </a:rPr>
              <a:t>doprinosa pojedinih autora istraživanju i </a:t>
            </a:r>
            <a:r>
              <a:rPr lang="hr-HR" sz="2800" dirty="0" smtClean="0">
                <a:latin typeface="Arial" charset="0"/>
              </a:rPr>
              <a:t>članku (“</a:t>
            </a:r>
            <a:r>
              <a:rPr lang="en-US" sz="2800" dirty="0" smtClean="0">
                <a:latin typeface="Arial" charset="0"/>
              </a:rPr>
              <a:t>contributions</a:t>
            </a:r>
            <a:r>
              <a:rPr lang="hr-HR" sz="2800" dirty="0" smtClean="0">
                <a:latin typeface="Arial" charset="0"/>
              </a:rPr>
              <a:t>”), iako se to često traži tako da se ispuni odgovarajući formular.</a:t>
            </a:r>
            <a:endParaRPr lang="hr-HR" sz="2800" dirty="0">
              <a:latin typeface="Arial" charset="0"/>
            </a:endParaRPr>
          </a:p>
          <a:p>
            <a:pPr marL="457200" indent="-457200" algn="l">
              <a:spcBef>
                <a:spcPct val="50000"/>
              </a:spcBef>
              <a:buFontTx/>
              <a:buAutoNum type="arabicPeriod"/>
            </a:pP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403648" y="119237"/>
            <a:ext cx="6912768" cy="61247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chemeClr val="accent2"/>
                </a:solidFill>
                <a:latin typeface="Arial" charset="0"/>
              </a:rPr>
              <a:t>PEER REVIEW</a:t>
            </a:r>
            <a:endParaRPr lang="hr-HR" sz="3600" dirty="0">
              <a:solidFill>
                <a:schemeClr val="accent2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hr-HR" sz="3200" dirty="0" smtClean="0">
                <a:solidFill>
                  <a:srgbClr val="0070C0"/>
                </a:solidFill>
                <a:latin typeface="Arial" charset="0"/>
              </a:rPr>
              <a:t>“</a:t>
            </a:r>
            <a:r>
              <a:rPr lang="en-US" sz="3200" dirty="0" smtClean="0">
                <a:solidFill>
                  <a:srgbClr val="0070C0"/>
                </a:solidFill>
                <a:latin typeface="Arial" charset="0"/>
              </a:rPr>
              <a:t>Selection of articles and approval </a:t>
            </a:r>
            <a:r>
              <a:rPr lang="en-US" sz="3200" dirty="0" err="1" smtClean="0">
                <a:solidFill>
                  <a:srgbClr val="0070C0"/>
                </a:solidFill>
                <a:latin typeface="Arial" charset="0"/>
              </a:rPr>
              <a:t>fo</a:t>
            </a:r>
            <a:r>
              <a:rPr lang="en-US" sz="3200" dirty="0" smtClean="0">
                <a:solidFill>
                  <a:srgbClr val="0070C0"/>
                </a:solidFill>
                <a:latin typeface="Arial" charset="0"/>
              </a:rPr>
              <a:t> publication by a panel of experts in the field”.</a:t>
            </a:r>
            <a:endParaRPr lang="hr-HR" sz="3200" dirty="0" smtClean="0">
              <a:solidFill>
                <a:srgbClr val="0070C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hr-HR" sz="3200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hr-HR" sz="2800" dirty="0" err="1" smtClean="0">
                <a:latin typeface="Arial" charset="0"/>
              </a:rPr>
              <a:t>Peers</a:t>
            </a:r>
            <a:r>
              <a:rPr lang="hr-HR" sz="2800" dirty="0" smtClean="0">
                <a:latin typeface="Arial" charset="0"/>
              </a:rPr>
              <a:t> </a:t>
            </a:r>
            <a:r>
              <a:rPr lang="hr-HR" sz="2800" dirty="0">
                <a:latin typeface="Arial" charset="0"/>
              </a:rPr>
              <a:t>= vršnjaci, </a:t>
            </a:r>
            <a:r>
              <a:rPr lang="hr-HR" sz="2800" dirty="0" err="1" smtClean="0">
                <a:latin typeface="Arial" charset="0"/>
              </a:rPr>
              <a:t>istovrstnici</a:t>
            </a:r>
            <a:r>
              <a:rPr lang="hr-HR" sz="2800" dirty="0" smtClean="0">
                <a:latin typeface="Arial" charset="0"/>
              </a:rPr>
              <a:t>. Ovdje su to stručnjaci za područje na koje se odnosi Vaš članak.</a:t>
            </a:r>
          </a:p>
          <a:p>
            <a:pPr>
              <a:spcBef>
                <a:spcPct val="50000"/>
              </a:spcBef>
            </a:pPr>
            <a:r>
              <a:rPr lang="hr-HR" sz="2800" dirty="0" smtClean="0">
                <a:latin typeface="Arial" charset="0"/>
              </a:rPr>
              <a:t>Što je časopis ugledniji (jači, bolji) to su ti ljudi ugledniji znanstvenici i tim stroži, zahtjevniji.</a:t>
            </a: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23528" y="753733"/>
            <a:ext cx="8568952" cy="58908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30000"/>
              </a:lnSpc>
              <a:spcAft>
                <a:spcPts val="1200"/>
              </a:spcAft>
            </a:pPr>
            <a:r>
              <a:rPr lang="hr-HR" sz="2800" b="1" dirty="0" smtClean="0">
                <a:solidFill>
                  <a:schemeClr val="accent2"/>
                </a:solidFill>
                <a:latin typeface="Arial" charset="0"/>
              </a:rPr>
              <a:t>1. Pismo</a:t>
            </a:r>
          </a:p>
          <a:p>
            <a:pPr>
              <a:lnSpc>
                <a:spcPct val="130000"/>
              </a:lnSpc>
              <a:spcAft>
                <a:spcPts val="1200"/>
              </a:spcAft>
            </a:pPr>
            <a:r>
              <a:rPr lang="hr-HR" sz="1400" b="1" dirty="0" smtClean="0">
                <a:latin typeface="Arial" charset="0"/>
              </a:rPr>
              <a:t>Uvijek je ljubazno, ali treba ga pažljivo pročitati da razumijete odluku.</a:t>
            </a:r>
          </a:p>
          <a:p>
            <a:pPr>
              <a:lnSpc>
                <a:spcPct val="130000"/>
              </a:lnSpc>
              <a:spcAft>
                <a:spcPts val="1200"/>
              </a:spcAft>
            </a:pPr>
            <a:r>
              <a:rPr lang="hr-HR" sz="2800" b="1" dirty="0" smtClean="0">
                <a:solidFill>
                  <a:schemeClr val="accent2"/>
                </a:solidFill>
                <a:latin typeface="Arial" charset="0"/>
              </a:rPr>
              <a:t>2. Odluka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sz="2400" b="1" dirty="0" smtClean="0">
                <a:latin typeface="Arial" charset="0"/>
              </a:rPr>
              <a:t>Accept</a:t>
            </a:r>
            <a:endParaRPr lang="en-US" sz="2400" b="1" dirty="0">
              <a:latin typeface="Arial" charset="0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sz="2400" b="1" dirty="0">
                <a:latin typeface="Arial" charset="0"/>
              </a:rPr>
              <a:t>Minor revision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sz="2400" b="1" dirty="0">
                <a:latin typeface="Arial" charset="0"/>
              </a:rPr>
              <a:t>Major revision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sz="2400" b="1" dirty="0" smtClean="0">
                <a:latin typeface="Arial" charset="0"/>
              </a:rPr>
              <a:t>Reject</a:t>
            </a:r>
            <a:endParaRPr lang="hr-HR" sz="2400" b="1" dirty="0" smtClean="0">
              <a:latin typeface="Arial" charset="0"/>
            </a:endParaRPr>
          </a:p>
          <a:p>
            <a:pPr>
              <a:lnSpc>
                <a:spcPct val="130000"/>
              </a:lnSpc>
              <a:spcAft>
                <a:spcPts val="1200"/>
              </a:spcAft>
            </a:pPr>
            <a:r>
              <a:rPr lang="hr-HR" sz="2800" b="1" dirty="0" smtClean="0">
                <a:solidFill>
                  <a:schemeClr val="accent2"/>
                </a:solidFill>
                <a:latin typeface="Arial" charset="0"/>
              </a:rPr>
              <a:t>3. Recenzije</a:t>
            </a:r>
          </a:p>
          <a:p>
            <a:pPr>
              <a:lnSpc>
                <a:spcPct val="130000"/>
              </a:lnSpc>
              <a:spcAft>
                <a:spcPts val="1200"/>
              </a:spcAft>
            </a:pPr>
            <a:r>
              <a:rPr lang="hr-HR" sz="1400" b="1" dirty="0" smtClean="0">
                <a:latin typeface="Arial" charset="0"/>
              </a:rPr>
              <a:t>Vrlo su vrijedne čak ako je članak i odbijen. Ako nije odbijen, još nije prihvaćen (i "ne smiju Vam ga odbiti", trudite se), jer ga morate popraviti, detaljno, prema svim primjedbama svih ocjenjivača.</a:t>
            </a:r>
          </a:p>
          <a:p>
            <a:pPr>
              <a:lnSpc>
                <a:spcPct val="130000"/>
              </a:lnSpc>
              <a:spcAft>
                <a:spcPts val="1200"/>
              </a:spcAft>
            </a:pPr>
            <a:r>
              <a:rPr lang="hr-HR" sz="1400" b="1" dirty="0" smtClean="0">
                <a:latin typeface="Arial" charset="0"/>
              </a:rPr>
              <a:t>Ako je odbijen, opet ga pomno popravite i pošaljite u neki drugi (slabiji po IF) časopis.</a:t>
            </a:r>
            <a:endParaRPr lang="en-US" sz="4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71600" y="188641"/>
            <a:ext cx="7848872" cy="576063"/>
          </a:xfrm>
        </p:spPr>
        <p:txBody>
          <a:bodyPr>
            <a:normAutofit/>
          </a:bodyPr>
          <a:lstStyle/>
          <a:p>
            <a:r>
              <a:rPr lang="hr-HR" sz="3200" dirty="0" smtClean="0">
                <a:solidFill>
                  <a:schemeClr val="accent2"/>
                </a:solidFill>
              </a:rPr>
              <a:t>ODGOVOR UREDNIKA</a:t>
            </a:r>
            <a:endParaRPr lang="hr-HR" sz="3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893763" y="493396"/>
            <a:ext cx="7356475" cy="59093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hr-HR" sz="2800" dirty="0">
                <a:solidFill>
                  <a:schemeClr val="accent2"/>
                </a:solidFill>
                <a:latin typeface="Arial" charset="0"/>
              </a:rPr>
              <a:t>Popratno pismo uz popravljeni </a:t>
            </a:r>
            <a:r>
              <a:rPr lang="hr-HR" sz="2800" dirty="0" smtClean="0">
                <a:solidFill>
                  <a:schemeClr val="accent2"/>
                </a:solidFill>
                <a:latin typeface="Arial" charset="0"/>
              </a:rPr>
              <a:t>članak sadrži:</a:t>
            </a:r>
            <a:endParaRPr lang="hr-HR" sz="2800" dirty="0">
              <a:solidFill>
                <a:schemeClr val="accent2"/>
              </a:solidFill>
              <a:latin typeface="Arial" charset="0"/>
            </a:endParaRPr>
          </a:p>
          <a:p>
            <a:pPr marL="457200" indent="-457200" algn="l">
              <a:spcBef>
                <a:spcPct val="50000"/>
              </a:spcBef>
              <a:buFontTx/>
              <a:buAutoNum type="arabicPeriod"/>
            </a:pPr>
            <a:r>
              <a:rPr lang="hr-HR" sz="2800" dirty="0" smtClean="0">
                <a:latin typeface="Arial" charset="0"/>
              </a:rPr>
              <a:t>zahvalu </a:t>
            </a:r>
            <a:r>
              <a:rPr lang="hr-HR" sz="2800" dirty="0">
                <a:latin typeface="Arial" charset="0"/>
              </a:rPr>
              <a:t>urednicima i </a:t>
            </a:r>
            <a:r>
              <a:rPr lang="hr-HR" sz="2800" dirty="0" smtClean="0">
                <a:latin typeface="Arial" charset="0"/>
              </a:rPr>
              <a:t>recenzentima na pažnji i trudu;</a:t>
            </a:r>
            <a:endParaRPr lang="hr-HR" sz="2800" dirty="0">
              <a:latin typeface="Arial" charset="0"/>
            </a:endParaRPr>
          </a:p>
          <a:p>
            <a:pPr marL="457200" indent="-457200" algn="l">
              <a:spcBef>
                <a:spcPct val="50000"/>
              </a:spcBef>
              <a:buFontTx/>
              <a:buAutoNum type="arabicPeriod"/>
            </a:pPr>
            <a:r>
              <a:rPr lang="hr-HR" sz="2800" dirty="0">
                <a:latin typeface="Arial" charset="0"/>
              </a:rPr>
              <a:t>odgovor svakom recenzentu u posebnom </a:t>
            </a:r>
            <a:r>
              <a:rPr lang="hr-HR" sz="2800" dirty="0" smtClean="0">
                <a:latin typeface="Arial" charset="0"/>
              </a:rPr>
              <a:t>odjeljku;</a:t>
            </a:r>
            <a:endParaRPr lang="hr-HR" sz="2800" dirty="0">
              <a:latin typeface="Arial" charset="0"/>
            </a:endParaRPr>
          </a:p>
          <a:p>
            <a:pPr marL="457200" indent="-457200" algn="l">
              <a:spcBef>
                <a:spcPct val="50000"/>
              </a:spcBef>
              <a:buFontTx/>
              <a:buAutoNum type="arabicPeriod"/>
            </a:pPr>
            <a:r>
              <a:rPr lang="hr-HR" sz="2800" dirty="0">
                <a:latin typeface="Arial" charset="0"/>
              </a:rPr>
              <a:t>odgovor na svaku primjedbu ili pitanje </a:t>
            </a:r>
            <a:r>
              <a:rPr lang="hr-HR" sz="2800" dirty="0" smtClean="0">
                <a:latin typeface="Arial" charset="0"/>
              </a:rPr>
              <a:t>(svakog ocjenjivača) u </a:t>
            </a:r>
            <a:r>
              <a:rPr lang="hr-HR" sz="2800" dirty="0">
                <a:latin typeface="Arial" charset="0"/>
              </a:rPr>
              <a:t>posebnom  </a:t>
            </a:r>
            <a:r>
              <a:rPr lang="hr-HR" sz="2800" dirty="0" smtClean="0">
                <a:latin typeface="Arial" charset="0"/>
              </a:rPr>
              <a:t>odlomku;</a:t>
            </a:r>
            <a:endParaRPr lang="hr-HR" sz="2800" dirty="0">
              <a:latin typeface="Arial" charset="0"/>
            </a:endParaRPr>
          </a:p>
          <a:p>
            <a:pPr marL="457200" indent="-457200" algn="l">
              <a:spcBef>
                <a:spcPct val="50000"/>
              </a:spcBef>
              <a:buFontTx/>
              <a:buAutoNum type="arabicPeriod"/>
            </a:pPr>
            <a:r>
              <a:rPr lang="hr-HR" sz="2800" dirty="0">
                <a:latin typeface="Arial" charset="0"/>
              </a:rPr>
              <a:t>argumentirano i pristojno odgovoriti na primjedbe koje smatrate </a:t>
            </a:r>
            <a:r>
              <a:rPr lang="hr-HR" sz="2800" dirty="0" smtClean="0">
                <a:latin typeface="Arial" charset="0"/>
              </a:rPr>
              <a:t>neumjesnima.</a:t>
            </a:r>
            <a:endParaRPr lang="hr-HR" sz="2800" dirty="0">
              <a:latin typeface="Arial" charset="0"/>
            </a:endParaRPr>
          </a:p>
          <a:p>
            <a:pPr marL="457200" indent="-457200" algn="l">
              <a:spcBef>
                <a:spcPct val="50000"/>
              </a:spcBef>
              <a:buFontTx/>
              <a:buAutoNum type="arabicPeriod"/>
            </a:pP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1187623" y="980728"/>
            <a:ext cx="6912769" cy="4482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hr-HR" sz="3200" b="1" dirty="0">
                <a:solidFill>
                  <a:schemeClr val="accent2"/>
                </a:solidFill>
                <a:latin typeface="Arial" charset="0"/>
              </a:rPr>
              <a:t>       Idealan članak</a:t>
            </a:r>
          </a:p>
          <a:p>
            <a:endParaRPr lang="hr-HR" sz="3200" b="1" dirty="0">
              <a:latin typeface="Arial" charset="0"/>
            </a:endParaRPr>
          </a:p>
          <a:p>
            <a:pPr algn="l">
              <a:buFontTx/>
              <a:buChar char="•"/>
            </a:pPr>
            <a:r>
              <a:rPr lang="hr-HR" sz="3200" dirty="0">
                <a:latin typeface="Arial" charset="0"/>
              </a:rPr>
              <a:t> Kratak</a:t>
            </a:r>
          </a:p>
          <a:p>
            <a:pPr algn="l">
              <a:buFontTx/>
              <a:buChar char="•"/>
            </a:pPr>
            <a:r>
              <a:rPr lang="hr-HR" sz="3200" dirty="0">
                <a:latin typeface="Arial" charset="0"/>
              </a:rPr>
              <a:t> IMRAD</a:t>
            </a:r>
          </a:p>
          <a:p>
            <a:pPr algn="l">
              <a:buFontTx/>
              <a:buChar char="•"/>
            </a:pPr>
            <a:r>
              <a:rPr lang="hr-HR" sz="3200" dirty="0">
                <a:latin typeface="Arial" charset="0"/>
              </a:rPr>
              <a:t> Jasno napisan i prikazan</a:t>
            </a:r>
          </a:p>
          <a:p>
            <a:pPr algn="l">
              <a:buFontTx/>
              <a:buChar char="•"/>
            </a:pPr>
            <a:r>
              <a:rPr lang="hr-HR" sz="3200" dirty="0">
                <a:latin typeface="Arial" charset="0"/>
              </a:rPr>
              <a:t> Potpun</a:t>
            </a:r>
          </a:p>
          <a:p>
            <a:pPr algn="l">
              <a:buFontTx/>
              <a:buChar char="•"/>
            </a:pPr>
            <a:r>
              <a:rPr lang="hr-HR" sz="3200" dirty="0">
                <a:latin typeface="Arial" charset="0"/>
              </a:rPr>
              <a:t> Bez “glupih” </a:t>
            </a:r>
            <a:r>
              <a:rPr lang="hr-HR" sz="3200" dirty="0" smtClean="0">
                <a:latin typeface="Arial" charset="0"/>
              </a:rPr>
              <a:t>pogrješaka</a:t>
            </a:r>
            <a:endParaRPr lang="hr-HR" sz="3200" dirty="0">
              <a:latin typeface="Arial" charset="0"/>
            </a:endParaRPr>
          </a:p>
          <a:p>
            <a:pPr algn="l"/>
            <a:endParaRPr lang="en-US" sz="3200" dirty="0">
              <a:latin typeface="Arial" charset="0"/>
            </a:endParaRPr>
          </a:p>
          <a:p>
            <a:pPr algn="l"/>
            <a:endParaRPr lang="en-US" sz="32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918648" cy="1008111"/>
          </a:xfrm>
        </p:spPr>
        <p:txBody>
          <a:bodyPr>
            <a:normAutofit/>
          </a:bodyPr>
          <a:lstStyle/>
          <a:p>
            <a:r>
              <a:rPr lang="hr-HR" sz="3600" dirty="0" smtClean="0"/>
              <a:t>PET VELIKIH (THE BIG FIVE)</a:t>
            </a:r>
            <a:endParaRPr lang="hr-H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344816" cy="468052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New England Journal of Medicine</a:t>
            </a:r>
            <a:r>
              <a:rPr lang="hr-HR" dirty="0" smtClean="0">
                <a:solidFill>
                  <a:schemeClr val="tx1"/>
                </a:solidFill>
              </a:rPr>
              <a:t> (56)*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The Lancet</a:t>
            </a:r>
            <a:r>
              <a:rPr lang="hr-HR" dirty="0" smtClean="0">
                <a:solidFill>
                  <a:schemeClr val="tx1"/>
                </a:solidFill>
              </a:rPr>
              <a:t> (45)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JAMA (Journal of American Medical Association)</a:t>
            </a:r>
            <a:r>
              <a:rPr lang="hr-HR" dirty="0" smtClean="0">
                <a:solidFill>
                  <a:schemeClr val="tx1"/>
                </a:solidFill>
              </a:rPr>
              <a:t> (31)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Annals of Internal Medicine</a:t>
            </a:r>
            <a:r>
              <a:rPr lang="hr-HR" dirty="0" smtClean="0">
                <a:solidFill>
                  <a:schemeClr val="tx1"/>
                </a:solidFill>
              </a:rPr>
              <a:t> (17)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British Medical Journal</a:t>
            </a:r>
            <a:r>
              <a:rPr lang="hr-HR" dirty="0" smtClean="0">
                <a:solidFill>
                  <a:schemeClr val="tx1"/>
                </a:solidFill>
              </a:rPr>
              <a:t> (17)</a:t>
            </a:r>
          </a:p>
          <a:p>
            <a:pPr algn="l"/>
            <a:endParaRPr lang="hr-HR" dirty="0">
              <a:solidFill>
                <a:schemeClr val="tx1"/>
              </a:solidFill>
            </a:endParaRPr>
          </a:p>
          <a:p>
            <a:pPr algn="l"/>
            <a:r>
              <a:rPr lang="hr-HR" sz="2800" dirty="0" smtClean="0">
                <a:solidFill>
                  <a:schemeClr val="tx1"/>
                </a:solidFill>
              </a:rPr>
              <a:t>*Čimbenik odjeka (</a:t>
            </a:r>
            <a:r>
              <a:rPr lang="en-US" sz="2800" dirty="0" smtClean="0">
                <a:solidFill>
                  <a:schemeClr val="tx1"/>
                </a:solidFill>
              </a:rPr>
              <a:t>impact factor</a:t>
            </a:r>
            <a:r>
              <a:rPr lang="hr-HR" sz="2800" dirty="0" smtClean="0">
                <a:solidFill>
                  <a:schemeClr val="tx1"/>
                </a:solidFill>
              </a:rPr>
              <a:t>) za 2014.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hr-HR" sz="5400" smtClean="0">
                <a:solidFill>
                  <a:srgbClr val="000099"/>
                </a:solidFill>
                <a:latin typeface="Arial" charset="0"/>
              </a:rPr>
              <a:t>Zašto treba pisati znanstvene članke?</a:t>
            </a:r>
            <a:r>
              <a:rPr lang="hr-HR" sz="5400" smtClean="0">
                <a:solidFill>
                  <a:srgbClr val="000099"/>
                </a:solidFill>
              </a:rPr>
              <a:t> </a:t>
            </a:r>
            <a:endParaRPr lang="en-US" sz="540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685800" y="16002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hr-HR" dirty="0" smtClean="0">
              <a:latin typeface="Arial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hr-HR" dirty="0" smtClean="0">
                <a:latin typeface="Arial" charset="0"/>
              </a:rPr>
              <a:t>Jer </a:t>
            </a:r>
            <a:r>
              <a:rPr lang="hr-HR" dirty="0">
                <a:latin typeface="Arial" charset="0"/>
              </a:rPr>
              <a:t>imate nešto važno reći drugim znanstvenicima</a:t>
            </a:r>
            <a:endParaRPr lang="en-GB" dirty="0">
              <a:latin typeface="Arial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hr-HR" dirty="0">
                <a:latin typeface="Arial" charset="0"/>
              </a:rPr>
              <a:t>Da </a:t>
            </a:r>
            <a:r>
              <a:rPr lang="hr-HR" dirty="0" smtClean="0">
                <a:latin typeface="Arial" charset="0"/>
              </a:rPr>
              <a:t>biste </a:t>
            </a:r>
            <a:r>
              <a:rPr lang="hr-HR" dirty="0">
                <a:latin typeface="Arial" charset="0"/>
              </a:rPr>
              <a:t>unaprijedili farmaceutsku praksu</a:t>
            </a:r>
            <a:endParaRPr lang="en-GB" dirty="0">
              <a:latin typeface="Arial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hr-HR" dirty="0">
                <a:latin typeface="Arial" charset="0"/>
              </a:rPr>
              <a:t>Da </a:t>
            </a:r>
            <a:r>
              <a:rPr lang="hr-HR" dirty="0" smtClean="0">
                <a:latin typeface="Arial" charset="0"/>
              </a:rPr>
              <a:t>biste </a:t>
            </a:r>
            <a:r>
              <a:rPr lang="hr-HR" dirty="0">
                <a:latin typeface="Arial" charset="0"/>
              </a:rPr>
              <a:t>potaknuli raspravu i razmišljanje o problemu</a:t>
            </a:r>
            <a:endParaRPr lang="en-GB" dirty="0">
              <a:latin typeface="Arial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hr-HR" dirty="0">
                <a:latin typeface="Arial" charset="0"/>
              </a:rPr>
              <a:t>Da bi drugi mogli procijeniti vaš rad</a:t>
            </a:r>
            <a:endParaRPr lang="en-GB" dirty="0">
              <a:latin typeface="Arial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GB" dirty="0">
                <a:latin typeface="Arial" charset="0"/>
              </a:rPr>
              <a:t>“Fame and the love of beautiful women”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hr-HR" dirty="0">
                <a:latin typeface="Arial" charset="0"/>
              </a:rPr>
              <a:t>Novac</a:t>
            </a:r>
            <a:endParaRPr lang="en-GB" dirty="0">
              <a:latin typeface="Arial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hr-HR" dirty="0">
                <a:latin typeface="Arial" charset="0"/>
              </a:rPr>
              <a:t>Napredak u karijeri</a:t>
            </a:r>
            <a:endParaRPr lang="en-GB" dirty="0">
              <a:latin typeface="Arial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hr-HR" dirty="0">
                <a:latin typeface="Arial" charset="0"/>
              </a:rPr>
              <a:t>Da </a:t>
            </a:r>
            <a:r>
              <a:rPr lang="hr-HR" dirty="0" smtClean="0">
                <a:latin typeface="Arial" charset="0"/>
              </a:rPr>
              <a:t>biste </a:t>
            </a:r>
            <a:r>
              <a:rPr lang="hr-HR" dirty="0">
                <a:latin typeface="Arial" charset="0"/>
              </a:rPr>
              <a:t>zabavili/zaboravili</a:t>
            </a:r>
            <a:endParaRPr lang="en-GB" dirty="0">
              <a:latin typeface="Arial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hr-HR" dirty="0">
                <a:latin typeface="Arial" charset="0"/>
              </a:rPr>
              <a:t>Da </a:t>
            </a:r>
            <a:r>
              <a:rPr lang="hr-HR" dirty="0" smtClean="0">
                <a:latin typeface="Arial" charset="0"/>
              </a:rPr>
              <a:t>biste </a:t>
            </a:r>
            <a:r>
              <a:rPr lang="hr-HR" dirty="0">
                <a:latin typeface="Arial" charset="0"/>
              </a:rPr>
              <a:t>podučili</a:t>
            </a:r>
            <a:endParaRPr lang="en-GB" dirty="0">
              <a:latin typeface="Arial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hr-HR" dirty="0">
                <a:latin typeface="Arial" charset="0"/>
              </a:rPr>
              <a:t>Da </a:t>
            </a:r>
            <a:r>
              <a:rPr lang="hr-HR" dirty="0" smtClean="0">
                <a:latin typeface="Arial" charset="0"/>
              </a:rPr>
              <a:t>biste </a:t>
            </a:r>
            <a:r>
              <a:rPr lang="hr-HR" dirty="0">
                <a:latin typeface="Arial" charset="0"/>
              </a:rPr>
              <a:t>utješili</a:t>
            </a:r>
            <a:endParaRPr lang="en-GB" dirty="0">
              <a:latin typeface="Arial" charset="0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371600" y="609600"/>
            <a:ext cx="60960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 b="1" dirty="0">
                <a:latin typeface="Arial" charset="0"/>
              </a:rPr>
              <a:t>Zašto objavljivati radove?</a:t>
            </a:r>
            <a:br>
              <a:rPr lang="hr-HR" sz="2800" b="1" dirty="0">
                <a:latin typeface="Arial" charset="0"/>
              </a:rPr>
            </a:br>
            <a:r>
              <a:rPr lang="hr-HR" sz="2800" dirty="0">
                <a:latin typeface="Arial" charset="0"/>
              </a:rPr>
              <a:t>(R. Smith, urednik BMJ)</a:t>
            </a: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hr-HR" sz="2800" dirty="0">
                <a:latin typeface="Arial" charset="0"/>
              </a:rPr>
              <a:t>Uzbuđenje (“</a:t>
            </a:r>
            <a:r>
              <a:rPr lang="hr-HR" sz="2800" dirty="0" err="1">
                <a:latin typeface="Arial" charset="0"/>
              </a:rPr>
              <a:t>Wow</a:t>
            </a:r>
            <a:r>
              <a:rPr lang="hr-HR" sz="2800" dirty="0">
                <a:latin typeface="Arial" charset="0"/>
              </a:rPr>
              <a:t>!”)</a:t>
            </a:r>
            <a:endParaRPr lang="en-GB" sz="2800" dirty="0">
              <a:latin typeface="Arial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hr-HR" sz="2800" dirty="0">
                <a:latin typeface="Arial" charset="0"/>
              </a:rPr>
              <a:t>Važnost</a:t>
            </a:r>
            <a:endParaRPr lang="en-GB" sz="2800" dirty="0">
              <a:latin typeface="Arial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hr-HR" sz="2800" dirty="0">
                <a:latin typeface="Arial" charset="0"/>
              </a:rPr>
              <a:t>Originalnost</a:t>
            </a:r>
            <a:endParaRPr lang="en-GB" sz="2800" dirty="0">
              <a:latin typeface="Arial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hr-HR" sz="2800" dirty="0">
                <a:latin typeface="Arial" charset="0"/>
              </a:rPr>
              <a:t>Važnost za čitateljstvo</a:t>
            </a:r>
            <a:endParaRPr lang="en-GB" sz="2800" dirty="0">
              <a:latin typeface="Arial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hr-HR" sz="2800" dirty="0">
                <a:latin typeface="Arial" charset="0"/>
              </a:rPr>
              <a:t>Istinitost</a:t>
            </a:r>
            <a:endParaRPr lang="en-GB" sz="2800" dirty="0">
              <a:latin typeface="Arial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hr-HR" sz="2800" dirty="0">
                <a:latin typeface="Arial" charset="0"/>
              </a:rPr>
              <a:t>Jasno napisan članak</a:t>
            </a:r>
            <a:endParaRPr lang="en-GB" sz="2800" dirty="0">
              <a:latin typeface="Arial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hr-HR" sz="2800" dirty="0">
                <a:latin typeface="Arial" charset="0"/>
              </a:rPr>
              <a:t>Zanimljivo napisan članak</a:t>
            </a:r>
            <a:endParaRPr lang="en-GB" sz="2800" dirty="0">
              <a:latin typeface="Arial" charset="0"/>
            </a:endParaRP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1371600" y="609600"/>
            <a:ext cx="60960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 b="1" dirty="0">
                <a:solidFill>
                  <a:schemeClr val="accent2"/>
                </a:solidFill>
                <a:latin typeface="Arial" charset="0"/>
              </a:rPr>
              <a:t>Što želi urednik časopisa?</a:t>
            </a:r>
            <a:br>
              <a:rPr lang="hr-HR" sz="2800" b="1" dirty="0">
                <a:solidFill>
                  <a:schemeClr val="accent2"/>
                </a:solidFill>
                <a:latin typeface="Arial" charset="0"/>
              </a:rPr>
            </a:br>
            <a:r>
              <a:rPr lang="hr-HR" sz="2800" dirty="0">
                <a:solidFill>
                  <a:schemeClr val="accent2"/>
                </a:solidFill>
                <a:latin typeface="Arial" charset="0"/>
              </a:rPr>
              <a:t>(opet R. Smith, BMJ)</a:t>
            </a:r>
            <a:endParaRPr lang="en-US" sz="2800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1201113"/>
            <a:ext cx="8229600" cy="3477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latin typeface="Arial" charset="0"/>
              </a:rPr>
              <a:t>1665</a:t>
            </a:r>
            <a:r>
              <a:rPr lang="hr-HR" sz="4400" dirty="0" smtClean="0">
                <a:latin typeface="Arial" charset="0"/>
              </a:rPr>
              <a:t>.</a:t>
            </a:r>
            <a:endParaRPr lang="en-US" sz="4400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4400" i="1" dirty="0">
                <a:latin typeface="Arial" charset="0"/>
              </a:rPr>
              <a:t>Journal des </a:t>
            </a:r>
            <a:r>
              <a:rPr lang="en-US" sz="4400" i="1" dirty="0" err="1">
                <a:latin typeface="Arial" charset="0"/>
              </a:rPr>
              <a:t>Scavans</a:t>
            </a:r>
            <a:endParaRPr lang="en-US" sz="4400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4400" i="1" dirty="0" err="1">
                <a:latin typeface="Arial" charset="0"/>
              </a:rPr>
              <a:t>Phylosophical</a:t>
            </a:r>
            <a:r>
              <a:rPr lang="en-US" sz="4400" i="1" dirty="0">
                <a:latin typeface="Arial" charset="0"/>
              </a:rPr>
              <a:t> Transactions of the Royal Society of London</a:t>
            </a:r>
            <a:endParaRPr lang="en-US" sz="44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755650" y="1081166"/>
            <a:ext cx="7632700" cy="22159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>
              <a:defRPr/>
            </a:pPr>
            <a:r>
              <a:rPr lang="hr-HR" sz="2800" dirty="0">
                <a:latin typeface="Arial" charset="0"/>
              </a:rPr>
              <a:t>Pronađite pravi časopis</a:t>
            </a:r>
          </a:p>
          <a:p>
            <a:pPr marL="457200">
              <a:defRPr/>
            </a:pPr>
            <a:r>
              <a:rPr lang="hr-HR" sz="2800" b="1" dirty="0" smtClean="0">
                <a:latin typeface="Arial" charset="0"/>
                <a:hlinkClick r:id="rId2"/>
              </a:rPr>
              <a:t>www.isinet.com/</a:t>
            </a:r>
            <a:r>
              <a:rPr lang="hr-HR" sz="2800" b="1" dirty="0" err="1" smtClean="0">
                <a:latin typeface="Arial" charset="0"/>
                <a:hlinkClick r:id="rId2"/>
              </a:rPr>
              <a:t>isi</a:t>
            </a:r>
            <a:r>
              <a:rPr lang="hr-HR" sz="2800" b="1" dirty="0" smtClean="0">
                <a:latin typeface="Arial" charset="0"/>
                <a:hlinkClick r:id="rId2"/>
              </a:rPr>
              <a:t>/</a:t>
            </a:r>
            <a:r>
              <a:rPr lang="hr-HR" sz="2800" b="1" dirty="0" err="1" smtClean="0">
                <a:latin typeface="Arial" charset="0"/>
                <a:hlinkClick r:id="rId2"/>
              </a:rPr>
              <a:t>journals</a:t>
            </a:r>
            <a:endParaRPr lang="hr-HR" sz="2800" b="1" dirty="0">
              <a:latin typeface="Arial" charset="0"/>
            </a:endParaRPr>
          </a:p>
          <a:p>
            <a:pPr marL="457200">
              <a:defRPr/>
            </a:pPr>
            <a:endParaRPr lang="hr-HR" sz="2800" b="1" dirty="0" smtClean="0">
              <a:latin typeface="Arial" charset="0"/>
            </a:endParaRPr>
          </a:p>
          <a:p>
            <a:pPr marL="457200">
              <a:defRPr/>
            </a:pPr>
            <a:r>
              <a:rPr lang="en-US" b="1" dirty="0" smtClean="0">
                <a:latin typeface="Arial" charset="0"/>
              </a:rPr>
              <a:t>Current Contents</a:t>
            </a:r>
            <a:r>
              <a:rPr lang="en-US" dirty="0" smtClean="0">
                <a:latin typeface="Arial" charset="0"/>
              </a:rPr>
              <a:t>:</a:t>
            </a:r>
            <a:r>
              <a:rPr lang="hr-HR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Clinical </a:t>
            </a:r>
            <a:r>
              <a:rPr lang="hr-HR" dirty="0" smtClean="0">
                <a:latin typeface="Arial" charset="0"/>
              </a:rPr>
              <a:t>medicine</a:t>
            </a:r>
            <a:r>
              <a:rPr lang="hr-HR" dirty="0">
                <a:latin typeface="Arial" charset="0"/>
              </a:rPr>
              <a:t>: 25 kategorija za 1150 časopisa</a:t>
            </a:r>
          </a:p>
          <a:p>
            <a:pPr marL="360000">
              <a:defRPr/>
            </a:pPr>
            <a:endParaRPr lang="hr-HR" dirty="0">
              <a:latin typeface="Arial" charset="0"/>
            </a:endParaRPr>
          </a:p>
          <a:p>
            <a:pPr marL="360000" algn="l">
              <a:defRPr/>
            </a:pPr>
            <a:r>
              <a:rPr lang="hr-HR" dirty="0">
                <a:latin typeface="Arial" charset="0"/>
              </a:rPr>
              <a:t>Primjeri</a:t>
            </a:r>
            <a:r>
              <a:rPr lang="hr-HR" dirty="0">
                <a:latin typeface="Arial" charset="0"/>
              </a:rPr>
              <a:t>:</a:t>
            </a:r>
            <a:endParaRPr lang="hr-HR" dirty="0"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55650" y="3645024"/>
          <a:ext cx="7848000" cy="2657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75910"/>
                <a:gridCol w="772090"/>
              </a:tblGrid>
              <a:tr h="616988">
                <a:tc>
                  <a:txBody>
                    <a:bodyPr/>
                    <a:lstStyle/>
                    <a:p>
                      <a:pPr algn="l"/>
                      <a:r>
                        <a:rPr lang="hr-HR" sz="2000" kern="1200" dirty="0" smtClean="0"/>
                        <a:t>Anesteziologija i intenzivna skrb: </a:t>
                      </a:r>
                      <a:endParaRPr lang="hr-HR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33</a:t>
                      </a:r>
                      <a:endParaRPr lang="hr-HR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01212">
                <a:tc>
                  <a:txBody>
                    <a:bodyPr/>
                    <a:lstStyle/>
                    <a:p>
                      <a:pPr algn="l"/>
                      <a:r>
                        <a:rPr lang="hr-HR" sz="2000" kern="1200" dirty="0" smtClean="0"/>
                        <a:t>Kardiovaskularne i respiratorne bolesti: </a:t>
                      </a:r>
                      <a:endParaRPr lang="hr-HR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44</a:t>
                      </a:r>
                      <a:endParaRPr lang="hr-HR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1496">
                <a:tc>
                  <a:txBody>
                    <a:bodyPr/>
                    <a:lstStyle/>
                    <a:p>
                      <a:pPr algn="l"/>
                      <a:r>
                        <a:rPr lang="hr-HR" sz="2000" kern="1200" dirty="0" smtClean="0"/>
                        <a:t>Farmakologija &amp; toksikologija (Life </a:t>
                      </a:r>
                      <a:r>
                        <a:rPr lang="hr-HR" sz="2000" kern="1200" dirty="0" err="1" smtClean="0"/>
                        <a:t>sciences</a:t>
                      </a:r>
                      <a:r>
                        <a:rPr lang="hr-HR" sz="2000" kern="1200" dirty="0" smtClean="0"/>
                        <a:t>):</a:t>
                      </a:r>
                      <a:endParaRPr lang="hr-HR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126</a:t>
                      </a:r>
                      <a:endParaRPr lang="hr-HR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1496">
                <a:tc>
                  <a:txBody>
                    <a:bodyPr/>
                    <a:lstStyle/>
                    <a:p>
                      <a:pPr algn="l"/>
                      <a:r>
                        <a:rPr lang="hr-HR" sz="2000" kern="1200" dirty="0" smtClean="0"/>
                        <a:t>Farmakologija &amp; toksikologija (</a:t>
                      </a:r>
                      <a:r>
                        <a:rPr lang="hr-HR" sz="2000" kern="1200" dirty="0" err="1" smtClean="0"/>
                        <a:t>Clinical</a:t>
                      </a:r>
                      <a:r>
                        <a:rPr lang="hr-HR" sz="2000" kern="1200" dirty="0" smtClean="0"/>
                        <a:t> medicine):</a:t>
                      </a:r>
                      <a:endParaRPr lang="hr-HR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48</a:t>
                      </a:r>
                      <a:endParaRPr lang="hr-HR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kern="1200" dirty="0" smtClean="0"/>
                        <a:t>Istraživanje/</a:t>
                      </a:r>
                      <a:r>
                        <a:rPr lang="hr-HR" sz="2000" kern="1200" dirty="0" err="1" smtClean="0"/>
                        <a:t>laborat</a:t>
                      </a:r>
                      <a:r>
                        <a:rPr lang="hr-HR" sz="2000" kern="1200" dirty="0" smtClean="0"/>
                        <a:t>. medicina i medicinska tehnologija:</a:t>
                      </a:r>
                      <a:endParaRPr lang="hr-HR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63</a:t>
                      </a:r>
                      <a:endParaRPr lang="hr-HR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5800" y="1676400"/>
            <a:ext cx="7770813" cy="39354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hr-HR" sz="2800" dirty="0" smtClean="0">
                <a:latin typeface="Arial" charset="0"/>
              </a:rPr>
              <a:t>1. relevantnost članka za cilj časopisa i 		njegovo čitateljstvo</a:t>
            </a:r>
          </a:p>
          <a:p>
            <a:pPr algn="l"/>
            <a:r>
              <a:rPr lang="hr-HR" sz="2800" dirty="0" smtClean="0">
                <a:latin typeface="Arial" charset="0"/>
              </a:rPr>
              <a:t>2. važnost poruke članka za čitateljstvo;</a:t>
            </a:r>
          </a:p>
          <a:p>
            <a:pPr algn="l"/>
            <a:r>
              <a:rPr lang="hr-HR" sz="2800" dirty="0" smtClean="0">
                <a:latin typeface="Arial" charset="0"/>
              </a:rPr>
              <a:t>3. novost poruke članka</a:t>
            </a:r>
          </a:p>
          <a:p>
            <a:pPr algn="l"/>
            <a:r>
              <a:rPr lang="hr-HR" sz="2800" dirty="0" smtClean="0">
                <a:latin typeface="Arial" charset="0"/>
              </a:rPr>
              <a:t>4. znanstvena vjerodostojnost zaključka 		članka</a:t>
            </a:r>
          </a:p>
          <a:p>
            <a:pPr algn="l"/>
            <a:r>
              <a:rPr lang="hr-HR" sz="2800" dirty="0" smtClean="0">
                <a:latin typeface="Arial" charset="0"/>
              </a:rPr>
              <a:t>5. korisnost članka u održavanju širine 		tema u časopisu</a:t>
            </a:r>
          </a:p>
          <a:p>
            <a:pPr algn="l"/>
            <a:endParaRPr lang="en-US" sz="2800" dirty="0">
              <a:latin typeface="Arial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371600" y="609600"/>
            <a:ext cx="68580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 b="1" dirty="0">
                <a:solidFill>
                  <a:schemeClr val="accent2"/>
                </a:solidFill>
                <a:latin typeface="Arial" charset="0"/>
              </a:rPr>
              <a:t>Mjerila probira članaka u </a:t>
            </a:r>
            <a:r>
              <a:rPr lang="hr-HR" sz="2800" b="1" dirty="0" smtClean="0">
                <a:solidFill>
                  <a:schemeClr val="accent2"/>
                </a:solidFill>
                <a:latin typeface="Arial" charset="0"/>
              </a:rPr>
              <a:t>časopisu</a:t>
            </a:r>
            <a:endParaRPr lang="en-US" sz="28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28600" y="1556792"/>
            <a:ext cx="866388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hr-HR" sz="2800" dirty="0" err="1">
                <a:latin typeface="Arial" charset="0"/>
              </a:rPr>
              <a:t>Instructions</a:t>
            </a:r>
            <a:r>
              <a:rPr lang="hr-HR" sz="2800" dirty="0">
                <a:latin typeface="Arial" charset="0"/>
              </a:rPr>
              <a:t> to </a:t>
            </a:r>
            <a:r>
              <a:rPr lang="hr-HR" sz="2800" dirty="0" err="1">
                <a:latin typeface="Arial" charset="0"/>
              </a:rPr>
              <a:t>authors</a:t>
            </a:r>
            <a:endParaRPr lang="hr-HR" sz="28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hr-HR" sz="2800" dirty="0" err="1">
                <a:latin typeface="Arial" charset="0"/>
              </a:rPr>
              <a:t>Guidelines</a:t>
            </a:r>
            <a:r>
              <a:rPr lang="hr-HR" sz="2800" dirty="0">
                <a:latin typeface="Arial" charset="0"/>
              </a:rPr>
              <a:t> for </a:t>
            </a:r>
            <a:r>
              <a:rPr lang="hr-HR" sz="2800" dirty="0" err="1">
                <a:latin typeface="Arial" charset="0"/>
              </a:rPr>
              <a:t>authors</a:t>
            </a:r>
            <a:endParaRPr lang="hr-HR" sz="28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hr-HR" sz="28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GB" sz="2800" dirty="0">
                <a:latin typeface="Arial" charset="0"/>
                <a:hlinkClick r:id="rId2"/>
              </a:rPr>
              <a:t>http://bmj.com/advice/</a:t>
            </a:r>
            <a:endParaRPr lang="hr-HR" sz="28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GB" sz="2800" dirty="0">
                <a:latin typeface="Arial" charset="0"/>
                <a:hlinkClick r:id="rId3"/>
              </a:rPr>
              <a:t>http://www.thelancet.com/authorinfo</a:t>
            </a:r>
            <a:endParaRPr lang="hr-HR" sz="28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GB" sz="2800" dirty="0">
                <a:latin typeface="Arial" charset="0"/>
                <a:hlinkClick r:id="rId4"/>
              </a:rPr>
              <a:t>http://www.annals.org/shared/author_info.html</a:t>
            </a:r>
            <a:endParaRPr lang="hr-HR" sz="2800" dirty="0">
              <a:latin typeface="Arial" charset="0"/>
            </a:endParaRPr>
          </a:p>
          <a:p>
            <a:pPr marL="342900" indent="-342900" algn="l">
              <a:spcBef>
                <a:spcPct val="20000"/>
              </a:spcBef>
            </a:pPr>
            <a:endParaRPr lang="hr-HR" sz="2800" dirty="0">
              <a:solidFill>
                <a:schemeClr val="bg1"/>
              </a:solidFill>
              <a:latin typeface="Arial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hr-HR" sz="2800" b="1" dirty="0">
                <a:solidFill>
                  <a:srgbClr val="FF3300"/>
                </a:solidFill>
                <a:latin typeface="Arial" charset="0"/>
              </a:rPr>
              <a:t>Napisati i pripremiti članak strogo prema </a:t>
            </a:r>
            <a:r>
              <a:rPr lang="hr-HR" sz="2800" b="1" dirty="0" smtClean="0">
                <a:solidFill>
                  <a:srgbClr val="FF3300"/>
                </a:solidFill>
                <a:latin typeface="Arial" charset="0"/>
              </a:rPr>
              <a:t>uputama odabranog časopisa!</a:t>
            </a:r>
            <a:endParaRPr lang="en-GB" sz="28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371600" y="609600"/>
            <a:ext cx="60960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4000" b="1" dirty="0">
                <a:solidFill>
                  <a:schemeClr val="accent2"/>
                </a:solidFill>
                <a:latin typeface="Arial" charset="0"/>
              </a:rPr>
              <a:t>Proučiti upute </a:t>
            </a:r>
            <a:r>
              <a:rPr lang="hr-HR" sz="4000" b="1" dirty="0" smtClean="0">
                <a:solidFill>
                  <a:schemeClr val="accent2"/>
                </a:solidFill>
                <a:latin typeface="Arial" charset="0"/>
              </a:rPr>
              <a:t>autorima!</a:t>
            </a:r>
            <a:endParaRPr lang="en-US" sz="40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549</Words>
  <Application>Microsoft Office PowerPoint</Application>
  <PresentationFormat>On-screen Show (4:3)</PresentationFormat>
  <Paragraphs>103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PET VELIKIH (THE BIG FIVE)</vt:lpstr>
      <vt:lpstr>Zašto treba pisati znanstvene članke?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ODGOVOR UREDNIKA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 VELIKIH (THE BIG FIVE)</dc:title>
  <dc:creator>Matko Marušić</dc:creator>
  <cp:lastModifiedBy>Matko Marušić</cp:lastModifiedBy>
  <cp:revision>23</cp:revision>
  <dcterms:created xsi:type="dcterms:W3CDTF">2015-10-29T10:53:11Z</dcterms:created>
  <dcterms:modified xsi:type="dcterms:W3CDTF">2015-10-29T11:49:34Z</dcterms:modified>
</cp:coreProperties>
</file>